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6" r:id="rId4"/>
    <p:sldId id="257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-223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6898-D6A2-46FB-83B6-1C89FDEB2729}" type="datetimeFigureOut">
              <a:rPr lang="en-US" smtClean="0"/>
              <a:t>06/18/2013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34EF-3FD9-4789-A34C-273223973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77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6898-D6A2-46FB-83B6-1C89FDEB2729}" type="datetimeFigureOut">
              <a:rPr lang="en-US" smtClean="0"/>
              <a:t>06/18/2013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34EF-3FD9-4789-A34C-273223973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6898-D6A2-46FB-83B6-1C89FDEB2729}" type="datetimeFigureOut">
              <a:rPr lang="en-US" smtClean="0"/>
              <a:t>06/18/2013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34EF-3FD9-4789-A34C-273223973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54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6898-D6A2-46FB-83B6-1C89FDEB2729}" type="datetimeFigureOut">
              <a:rPr lang="en-US" smtClean="0"/>
              <a:t>06/18/2013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34EF-3FD9-4789-A34C-273223973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12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6898-D6A2-46FB-83B6-1C89FDEB2729}" type="datetimeFigureOut">
              <a:rPr lang="en-US" smtClean="0"/>
              <a:t>06/18/2013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34EF-3FD9-4789-A34C-273223973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1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6898-D6A2-46FB-83B6-1C89FDEB2729}" type="datetimeFigureOut">
              <a:rPr lang="en-US" smtClean="0"/>
              <a:t>06/18/2013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34EF-3FD9-4789-A34C-273223973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54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6898-D6A2-46FB-83B6-1C89FDEB2729}" type="datetimeFigureOut">
              <a:rPr lang="en-US" smtClean="0"/>
              <a:t>06/18/2013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34EF-3FD9-4789-A34C-273223973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84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610600" cy="563562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6898-D6A2-46FB-83B6-1C89FDEB2729}" type="datetimeFigureOut">
              <a:rPr lang="en-US" smtClean="0"/>
              <a:t>06/18/2013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Ariel Dynamics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34EF-3FD9-4789-A34C-273223973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04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6898-D6A2-46FB-83B6-1C89FDEB2729}" type="datetimeFigureOut">
              <a:rPr lang="en-US" smtClean="0"/>
              <a:t>06/18/2013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34EF-3FD9-4789-A34C-273223973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11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6898-D6A2-46FB-83B6-1C89FDEB2729}" type="datetimeFigureOut">
              <a:rPr lang="en-US" smtClean="0"/>
              <a:t>06/18/2013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34EF-3FD9-4789-A34C-273223973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40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6898-D6A2-46FB-83B6-1C89FDEB2729}" type="datetimeFigureOut">
              <a:rPr lang="en-US" smtClean="0"/>
              <a:t>06/18/2013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34EF-3FD9-4789-A34C-273223973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62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36898-D6A2-46FB-83B6-1C89FDEB2729}" type="datetimeFigureOut">
              <a:rPr lang="en-US" smtClean="0"/>
              <a:t>06/18/2013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C34EF-3FD9-4789-A34C-273223973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7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://www.apple.com/quicktime/download" TargetMode="External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771651"/>
          </a:xfrm>
        </p:spPr>
        <p:txBody>
          <a:bodyPr>
            <a:normAutofit fontScale="90000"/>
          </a:bodyPr>
          <a:lstStyle/>
          <a:p>
            <a:r>
              <a:rPr lang="en-US" sz="7300" b="1" dirty="0" smtClean="0"/>
              <a:t>APAS </a:t>
            </a:r>
            <a:br>
              <a:rPr lang="en-US" sz="7300" b="1" dirty="0" smtClean="0"/>
            </a:br>
            <a:r>
              <a:rPr lang="en-US" dirty="0" smtClean="0"/>
              <a:t>Ariel Performance Analysis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Installation Instructions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42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APAS – Installation of System Software</a:t>
            </a:r>
            <a:endParaRPr lang="en-US" dirty="0"/>
          </a:p>
        </p:txBody>
      </p:sp>
      <p:pic>
        <p:nvPicPr>
          <p:cNvPr id="3074" name="Picture 2" descr="D:\Temp\apas\pictures\0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70578"/>
            <a:ext cx="2834020" cy="251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Temp\apas\pictures\0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2186487"/>
            <a:ext cx="2209800" cy="167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Temp\apas\pictures\0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70975"/>
            <a:ext cx="1407854" cy="106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Temp\apas\pictures\00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15301"/>
            <a:ext cx="1407852" cy="106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Temp\apas\pictures\00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466" y="1270576"/>
            <a:ext cx="331769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Temp\apas\pictures\00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747" y="4470975"/>
            <a:ext cx="1407853" cy="106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Temp\apas\pictures\00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747" y="5615300"/>
            <a:ext cx="1407853" cy="106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:\Temp\apas\pictures\01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371" y="4472301"/>
            <a:ext cx="291554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:\Temp\apas\pictures\01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699312"/>
            <a:ext cx="838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7315200" y="5613712"/>
            <a:ext cx="1295400" cy="838201"/>
          </a:xfrm>
          <a:prstGeom prst="ellipse">
            <a:avLst/>
          </a:prstGeom>
          <a:solidFill>
            <a:schemeClr val="accent2">
              <a:alpha val="25000"/>
            </a:schemeClr>
          </a:solidFill>
          <a:ln w="25400"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066800" y="1609464"/>
            <a:ext cx="801947" cy="381001"/>
          </a:xfrm>
          <a:prstGeom prst="ellipse">
            <a:avLst/>
          </a:prstGeom>
          <a:solidFill>
            <a:schemeClr val="accent2">
              <a:alpha val="25000"/>
            </a:schemeClr>
          </a:solidFill>
          <a:ln w="25400"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675604" y="3645186"/>
            <a:ext cx="533400" cy="228601"/>
          </a:xfrm>
          <a:prstGeom prst="ellipse">
            <a:avLst/>
          </a:prstGeom>
          <a:solidFill>
            <a:schemeClr val="accent2">
              <a:alpha val="25000"/>
            </a:schemeClr>
          </a:solidFill>
          <a:ln w="25400"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638800" y="6375975"/>
            <a:ext cx="609600" cy="329625"/>
          </a:xfrm>
          <a:prstGeom prst="ellipse">
            <a:avLst/>
          </a:prstGeom>
          <a:solidFill>
            <a:schemeClr val="accent2">
              <a:alpha val="25000"/>
            </a:schemeClr>
          </a:solidFill>
          <a:ln w="25400"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816919" y="3480373"/>
            <a:ext cx="726881" cy="329627"/>
          </a:xfrm>
          <a:prstGeom prst="ellipse">
            <a:avLst/>
          </a:prstGeom>
          <a:solidFill>
            <a:schemeClr val="accent2">
              <a:alpha val="25000"/>
            </a:schemeClr>
          </a:solidFill>
          <a:ln w="25400"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3505200" y="2795330"/>
            <a:ext cx="1600200" cy="22860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2903629" y="5915826"/>
            <a:ext cx="807054" cy="22860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6391352" y="5915826"/>
            <a:ext cx="807054" cy="22860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269729" y="3911025"/>
            <a:ext cx="1073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Step 5</a:t>
            </a:r>
            <a:endParaRPr lang="en-US" sz="1600" dirty="0" smtClean="0"/>
          </a:p>
          <a:p>
            <a:r>
              <a:rPr lang="en-US" sz="1600" dirty="0" smtClean="0"/>
              <a:t>Start </a:t>
            </a:r>
            <a:r>
              <a:rPr lang="en-US" sz="1600" b="1" dirty="0" smtClean="0"/>
              <a:t>APAS</a:t>
            </a:r>
            <a:endParaRPr lang="en-US" sz="1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81000" y="685800"/>
            <a:ext cx="3085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/>
              <a:t>Step 1</a:t>
            </a:r>
            <a:endParaRPr lang="en-US" sz="1600" u="sng" dirty="0" smtClean="0"/>
          </a:p>
          <a:p>
            <a:r>
              <a:rPr lang="en-US" sz="1600" dirty="0" smtClean="0"/>
              <a:t>Execute </a:t>
            </a:r>
            <a:r>
              <a:rPr lang="en-US" sz="1600" b="1" dirty="0" err="1" smtClean="0"/>
              <a:t>APASSetup</a:t>
            </a:r>
            <a:r>
              <a:rPr lang="en-US" sz="1600" b="1" dirty="0" smtClean="0"/>
              <a:t>_&lt;</a:t>
            </a:r>
            <a:r>
              <a:rPr lang="en-US" sz="1600" b="1" i="1" dirty="0" smtClean="0"/>
              <a:t>version</a:t>
            </a:r>
            <a:r>
              <a:rPr lang="en-US" sz="1600" b="1" dirty="0" smtClean="0"/>
              <a:t>&gt;.exe</a:t>
            </a:r>
            <a:endParaRPr lang="en-US" sz="1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858466" y="685800"/>
            <a:ext cx="3137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/>
              <a:t>Step 2</a:t>
            </a:r>
            <a:endParaRPr lang="en-US" sz="1600" u="sng" dirty="0" smtClean="0"/>
          </a:p>
          <a:p>
            <a:r>
              <a:rPr lang="en-US" sz="1600" dirty="0" smtClean="0"/>
              <a:t>Select preferred </a:t>
            </a:r>
            <a:r>
              <a:rPr lang="en-US" sz="1600" b="1" dirty="0" smtClean="0"/>
              <a:t>Destination Folder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81000" y="3911025"/>
            <a:ext cx="3042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/>
              <a:t>Step 3</a:t>
            </a:r>
            <a:endParaRPr lang="en-US" sz="1600" u="sng" dirty="0" smtClean="0"/>
          </a:p>
          <a:p>
            <a:r>
              <a:rPr lang="en-US" sz="1600" dirty="0" smtClean="0"/>
              <a:t>Follow instructions on your screen</a:t>
            </a:r>
            <a:endParaRPr lang="en-US" sz="1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901371" y="3911025"/>
            <a:ext cx="944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/>
              <a:t>Step 4</a:t>
            </a:r>
            <a:endParaRPr lang="en-US" sz="1600" u="sng" dirty="0" smtClean="0"/>
          </a:p>
          <a:p>
            <a:r>
              <a:rPr lang="en-US" sz="1600" dirty="0" smtClean="0"/>
              <a:t>Finished!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252866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APAS – Activate your License</a:t>
            </a:r>
            <a:endParaRPr lang="en-US" sz="3600" dirty="0"/>
          </a:p>
        </p:txBody>
      </p:sp>
      <p:pic>
        <p:nvPicPr>
          <p:cNvPr id="1026" name="Picture 2" descr="D:\Temp\apas\pictures\0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52" y="1570238"/>
            <a:ext cx="2448293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Temp\apas\pictures\0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350" y="1570239"/>
            <a:ext cx="244928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Temp\apas\pictures\0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71" y="1697813"/>
            <a:ext cx="838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Temp\apas\pictures\01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350" y="4478431"/>
            <a:ext cx="2424071" cy="207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Temp\apas\pictures\01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52" y="4478431"/>
            <a:ext cx="2404754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426471" y="2612213"/>
            <a:ext cx="1295400" cy="838201"/>
          </a:xfrm>
          <a:prstGeom prst="ellipse">
            <a:avLst/>
          </a:prstGeom>
          <a:solidFill>
            <a:schemeClr val="accent2">
              <a:alpha val="25000"/>
            </a:schemeClr>
          </a:solidFill>
          <a:ln w="25400"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78308" y="3352800"/>
            <a:ext cx="685800" cy="381000"/>
          </a:xfrm>
          <a:prstGeom prst="ellipse">
            <a:avLst/>
          </a:prstGeom>
          <a:solidFill>
            <a:schemeClr val="accent2">
              <a:alpha val="25000"/>
            </a:schemeClr>
          </a:solidFill>
          <a:ln w="25400"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00826" y="2603932"/>
            <a:ext cx="685800" cy="381000"/>
          </a:xfrm>
          <a:prstGeom prst="ellipse">
            <a:avLst/>
          </a:prstGeom>
          <a:solidFill>
            <a:schemeClr val="accent2">
              <a:alpha val="25000"/>
            </a:schemeClr>
          </a:solidFill>
          <a:ln w="25400"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35408" y="5729681"/>
            <a:ext cx="685800" cy="381000"/>
          </a:xfrm>
          <a:prstGeom prst="ellipse">
            <a:avLst/>
          </a:prstGeom>
          <a:solidFill>
            <a:schemeClr val="accent2">
              <a:alpha val="25000"/>
            </a:schemeClr>
          </a:solidFill>
          <a:ln w="25400"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4617471" y="5773831"/>
            <a:ext cx="1295400" cy="22860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4617471" y="2840814"/>
            <a:ext cx="1295400" cy="22860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1417071" y="2840814"/>
            <a:ext cx="1219200" cy="22860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1417071" y="5773831"/>
            <a:ext cx="1219200" cy="22860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81000" y="693003"/>
            <a:ext cx="1053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/>
              <a:t>Step 1</a:t>
            </a:r>
            <a:endParaRPr lang="en-US" sz="1600" u="sng" dirty="0" smtClean="0"/>
          </a:p>
          <a:p>
            <a:r>
              <a:rPr lang="en-US" sz="1600" dirty="0" smtClean="0"/>
              <a:t>Start APAS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2324152" y="693003"/>
            <a:ext cx="2025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/>
              <a:t>Step </a:t>
            </a:r>
            <a:r>
              <a:rPr lang="en-US" sz="1600" b="1" u="sng" dirty="0" smtClean="0"/>
              <a:t>2</a:t>
            </a:r>
            <a:endParaRPr lang="en-US" sz="1600" u="sng" dirty="0" smtClean="0"/>
          </a:p>
          <a:p>
            <a:r>
              <a:rPr lang="en-US" sz="1600" dirty="0" smtClean="0"/>
              <a:t>Select </a:t>
            </a:r>
            <a:r>
              <a:rPr lang="en-US" sz="1600" b="1" dirty="0" smtClean="0"/>
              <a:t>Update License</a:t>
            </a:r>
            <a:endParaRPr lang="en-US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734350" y="693003"/>
            <a:ext cx="24645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/>
              <a:t>Step 3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Select </a:t>
            </a:r>
            <a:r>
              <a:rPr lang="en-US" sz="1600" b="1" dirty="0" smtClean="0"/>
              <a:t>Copy</a:t>
            </a:r>
            <a:r>
              <a:rPr lang="en-US" sz="1600" dirty="0" smtClean="0"/>
              <a:t> and send code</a:t>
            </a:r>
          </a:p>
          <a:p>
            <a:r>
              <a:rPr lang="en-US" sz="1600" dirty="0" smtClean="0"/>
              <a:t>to </a:t>
            </a:r>
            <a:r>
              <a:rPr lang="en-US" sz="1600" u="sng" dirty="0" smtClean="0">
                <a:solidFill>
                  <a:schemeClr val="tx2"/>
                </a:solidFill>
              </a:rPr>
              <a:t>apasces@arielnet.com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24152" y="3852447"/>
            <a:ext cx="2410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/>
              <a:t>Step 5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Select </a:t>
            </a:r>
            <a:r>
              <a:rPr lang="en-US" sz="1600" b="1" dirty="0" smtClean="0"/>
              <a:t>Paste</a:t>
            </a:r>
            <a:r>
              <a:rPr lang="en-US" sz="1600" dirty="0" smtClean="0"/>
              <a:t>, then </a:t>
            </a:r>
            <a:r>
              <a:rPr lang="en-US" sz="1600" b="1" dirty="0" smtClean="0"/>
              <a:t>Validate</a:t>
            </a:r>
            <a:endParaRPr lang="en-US" sz="1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81000" y="3886200"/>
            <a:ext cx="17218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Step 4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Receive your</a:t>
            </a:r>
          </a:p>
          <a:p>
            <a:r>
              <a:rPr lang="en-US" sz="1600" b="1" dirty="0" smtClean="0"/>
              <a:t>Site Key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by email and </a:t>
            </a:r>
          </a:p>
          <a:p>
            <a:r>
              <a:rPr lang="en-US" sz="1600" dirty="0" smtClean="0"/>
              <a:t>copy to clipboard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5734350" y="3852447"/>
            <a:ext cx="2389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/>
              <a:t>Step 6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Verify your apps are active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16666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APAS – Set Custom High Speed Frame Rate</a:t>
            </a:r>
            <a:endParaRPr lang="en-US" sz="3600" dirty="0"/>
          </a:p>
        </p:txBody>
      </p:sp>
      <p:pic>
        <p:nvPicPr>
          <p:cNvPr id="2050" name="Picture 2" descr="D:\Temp\apas\pictures\0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56072"/>
            <a:ext cx="2154834" cy="184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Temp\apas\pictures\6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71779"/>
            <a:ext cx="5410200" cy="517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Temp\apas\pictures\6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51672"/>
            <a:ext cx="1777291" cy="230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1046674" y="1595209"/>
            <a:ext cx="496389" cy="462189"/>
          </a:xfrm>
          <a:prstGeom prst="ellipse">
            <a:avLst/>
          </a:prstGeom>
          <a:solidFill>
            <a:schemeClr val="accent2">
              <a:alpha val="25000"/>
            </a:schemeClr>
          </a:solidFill>
          <a:ln w="25400"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987089" y="1508472"/>
            <a:ext cx="807998" cy="457200"/>
          </a:xfrm>
          <a:prstGeom prst="ellipse">
            <a:avLst/>
          </a:prstGeom>
          <a:solidFill>
            <a:schemeClr val="accent2">
              <a:alpha val="25000"/>
            </a:schemeClr>
          </a:solidFill>
          <a:ln w="25400"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52386" y="5838349"/>
            <a:ext cx="1143000" cy="457200"/>
          </a:xfrm>
          <a:prstGeom prst="ellipse">
            <a:avLst/>
          </a:prstGeom>
          <a:solidFill>
            <a:schemeClr val="accent2">
              <a:alpha val="25000"/>
            </a:schemeClr>
          </a:solidFill>
          <a:ln w="25400"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435408" y="1737071"/>
            <a:ext cx="764992" cy="22860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flipH="1">
            <a:off x="2435408" y="5242272"/>
            <a:ext cx="764992" cy="22860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1000" y="710625"/>
            <a:ext cx="1885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/>
              <a:t>Step 1</a:t>
            </a:r>
          </a:p>
          <a:p>
            <a:r>
              <a:rPr lang="en-US" sz="1600" dirty="0" smtClean="0"/>
              <a:t>Start </a:t>
            </a:r>
            <a:r>
              <a:rPr lang="en-US" sz="1600" b="1" dirty="0" smtClean="0"/>
              <a:t>APAS/Trimmer</a:t>
            </a:r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76600" y="685800"/>
            <a:ext cx="4968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/>
              <a:t>Step 2</a:t>
            </a:r>
          </a:p>
          <a:p>
            <a:r>
              <a:rPr lang="en-US" sz="1600" dirty="0" smtClean="0"/>
              <a:t>Open a high-speed video file and choose </a:t>
            </a:r>
            <a:r>
              <a:rPr lang="en-US" sz="1600" b="1" dirty="0" smtClean="0"/>
              <a:t>Options</a:t>
            </a:r>
            <a:r>
              <a:rPr lang="en-US" sz="1600" dirty="0" smtClean="0"/>
              <a:t> &gt; </a:t>
            </a:r>
            <a:r>
              <a:rPr lang="en-US" sz="1600" b="1" dirty="0" smtClean="0"/>
              <a:t>Video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" y="3429000"/>
            <a:ext cx="2146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/>
              <a:t>Step 3</a:t>
            </a:r>
          </a:p>
          <a:p>
            <a:r>
              <a:rPr lang="en-US" sz="1600" dirty="0" smtClean="0"/>
              <a:t>Set </a:t>
            </a:r>
            <a:r>
              <a:rPr lang="en-US" sz="1600" b="1" dirty="0" smtClean="0"/>
              <a:t>Custom High Speed</a:t>
            </a:r>
          </a:p>
          <a:p>
            <a:r>
              <a:rPr lang="en-US" sz="1600" dirty="0" smtClean="0"/>
              <a:t>Frame Rate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25141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APAS – Prerequisites APAS/Gait &amp; APAS/Renderer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" y="710625"/>
            <a:ext cx="3771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/>
              <a:t>Step 1</a:t>
            </a:r>
            <a:endParaRPr lang="en-US" sz="1600" u="sng" dirty="0" smtClean="0"/>
          </a:p>
          <a:p>
            <a:r>
              <a:rPr lang="en-US" sz="1600" dirty="0" smtClean="0"/>
              <a:t>Execute </a:t>
            </a:r>
            <a:r>
              <a:rPr lang="en-US" sz="1600" b="1" dirty="0" smtClean="0"/>
              <a:t>jre-1_5_0_01-windows-i586-p.exe</a:t>
            </a:r>
            <a:endParaRPr lang="en-US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937442" y="710625"/>
            <a:ext cx="3368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/>
              <a:t>Step 2</a:t>
            </a:r>
            <a:endParaRPr lang="en-US" sz="1600" u="sng" dirty="0" smtClean="0"/>
          </a:p>
          <a:p>
            <a:r>
              <a:rPr lang="en-US" sz="1600" dirty="0" smtClean="0"/>
              <a:t>Follow the instructions on your screen</a:t>
            </a:r>
            <a:endParaRPr lang="en-US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" y="3733800"/>
            <a:ext cx="44775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/>
              <a:t>Step 3</a:t>
            </a:r>
            <a:endParaRPr lang="en-US" sz="1600" u="sng" dirty="0" smtClean="0"/>
          </a:p>
          <a:p>
            <a:r>
              <a:rPr lang="en-US" sz="1600" dirty="0"/>
              <a:t>Execute </a:t>
            </a:r>
            <a:r>
              <a:rPr lang="en-US" sz="1600" b="1" dirty="0" smtClean="0"/>
              <a:t>java3d-1_3_1-windows-i586-directx-rt.exe</a:t>
            </a:r>
            <a:endParaRPr lang="en-US" sz="1600" b="1" dirty="0"/>
          </a:p>
        </p:txBody>
      </p:sp>
      <p:pic>
        <p:nvPicPr>
          <p:cNvPr id="1026" name="Picture 2" descr="D:\Temp\apas\pictures\2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1"/>
            <a:ext cx="2372683" cy="220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Temp\apas\pictures\2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43400"/>
            <a:ext cx="237268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Temp\apas\pictures\3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77" y="2037681"/>
            <a:ext cx="2137275" cy="161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Temp\apas\pictures\3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442" y="1295401"/>
            <a:ext cx="1690740" cy="128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Temp\apas\pictures\30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738" y="1828800"/>
            <a:ext cx="1674262" cy="126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Temp\apas\pictures\30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750" y="2429303"/>
            <a:ext cx="1651850" cy="125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937442" y="3733799"/>
            <a:ext cx="3368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/>
              <a:t>Step 4</a:t>
            </a:r>
            <a:endParaRPr lang="en-US" sz="1600" u="sng" dirty="0" smtClean="0"/>
          </a:p>
          <a:p>
            <a:r>
              <a:rPr lang="en-US" sz="1600" dirty="0" smtClean="0"/>
              <a:t>Follow the instructions on your screen</a:t>
            </a:r>
            <a:endParaRPr lang="en-US" sz="1600" b="1" dirty="0"/>
          </a:p>
        </p:txBody>
      </p:sp>
      <p:pic>
        <p:nvPicPr>
          <p:cNvPr id="1032" name="Picture 8" descr="D:\Temp\apas\pictures\40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77" y="5105400"/>
            <a:ext cx="2092408" cy="158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Temp\apas\pictures\40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442" y="4343400"/>
            <a:ext cx="1690740" cy="128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:\Temp\apas\pictures\40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53" y="4495800"/>
            <a:ext cx="1754147" cy="132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D:\Temp\apas\pictures\404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330" y="4934388"/>
            <a:ext cx="1733670" cy="131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:\Temp\apas\pictures\407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730" y="5377300"/>
            <a:ext cx="1733670" cy="131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ight Arrow 34"/>
          <p:cNvSpPr/>
          <p:nvPr/>
        </p:nvSpPr>
        <p:spPr>
          <a:xfrm>
            <a:off x="3592332" y="2285999"/>
            <a:ext cx="1219200" cy="22860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3592332" y="5046265"/>
            <a:ext cx="1219200" cy="22860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96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D:\temp\APAS\APAS-00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699" y="4312918"/>
            <a:ext cx="2920891" cy="246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APAS – Prerequisites </a:t>
            </a:r>
            <a:r>
              <a:rPr lang="en-US" dirty="0"/>
              <a:t>H.264/MPEG-4 </a:t>
            </a:r>
            <a:r>
              <a:rPr lang="en-US" dirty="0" smtClean="0"/>
              <a:t>AVC Video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710625"/>
            <a:ext cx="303705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/>
              <a:t>Step 1</a:t>
            </a:r>
            <a:endParaRPr lang="en-US" sz="1600" u="sng" dirty="0" smtClean="0"/>
          </a:p>
          <a:p>
            <a:r>
              <a:rPr lang="en-US" sz="1600" dirty="0" smtClean="0"/>
              <a:t>Download </a:t>
            </a:r>
            <a:r>
              <a:rPr lang="en-US" sz="1600" b="1" dirty="0" smtClean="0"/>
              <a:t>Apple QuickTime</a:t>
            </a:r>
            <a:r>
              <a:rPr lang="en-US" sz="1600" dirty="0" smtClean="0"/>
              <a:t> from:</a:t>
            </a:r>
          </a:p>
          <a:p>
            <a:r>
              <a:rPr lang="en-US" sz="1400" dirty="0" smtClean="0">
                <a:hlinkClick r:id="rId3"/>
              </a:rPr>
              <a:t>www.apple.com/quicktime/download</a:t>
            </a:r>
            <a:endParaRPr lang="en-US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937442" y="710625"/>
            <a:ext cx="2175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/>
              <a:t>Step 2</a:t>
            </a:r>
            <a:endParaRPr lang="en-US" sz="1600" u="sng" dirty="0" smtClean="0"/>
          </a:p>
          <a:p>
            <a:r>
              <a:rPr lang="en-US" sz="1600" dirty="0" smtClean="0"/>
              <a:t>Install </a:t>
            </a:r>
            <a:r>
              <a:rPr lang="en-US" sz="1600" b="1" dirty="0" smtClean="0"/>
              <a:t>Apple QuickTime</a:t>
            </a:r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733800"/>
            <a:ext cx="405110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/>
              <a:t>Step 3</a:t>
            </a:r>
            <a:endParaRPr lang="en-US" sz="1600" u="sng" dirty="0" smtClean="0"/>
          </a:p>
          <a:p>
            <a:r>
              <a:rPr lang="en-US" sz="1600" dirty="0" smtClean="0"/>
              <a:t>Only for </a:t>
            </a:r>
            <a:r>
              <a:rPr lang="en-US" sz="1600" b="1" dirty="0" smtClean="0"/>
              <a:t>APAS/Mobile</a:t>
            </a:r>
          </a:p>
          <a:p>
            <a:endParaRPr lang="en-US" sz="1600" b="1" dirty="0" smtClean="0"/>
          </a:p>
          <a:p>
            <a:r>
              <a:rPr lang="en-US" sz="1600" dirty="0" smtClean="0"/>
              <a:t>Locate </a:t>
            </a:r>
            <a:r>
              <a:rPr lang="en-US" sz="1600" dirty="0"/>
              <a:t>the file </a:t>
            </a:r>
            <a:r>
              <a:rPr lang="en-US" sz="1600" b="1" dirty="0" smtClean="0"/>
              <a:t>register-h264.bat</a:t>
            </a:r>
          </a:p>
          <a:p>
            <a:r>
              <a:rPr lang="en-US" sz="1600" dirty="0" smtClean="0"/>
              <a:t>And modify it:</a:t>
            </a:r>
          </a:p>
          <a:p>
            <a:endParaRPr lang="en-US" sz="1600" b="1" dirty="0"/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echo off</a:t>
            </a: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echo "registering..."</a:t>
            </a: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regsvr32.exe "%~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dp0\QTSourcePXT.dll“</a:t>
            </a:r>
          </a:p>
          <a:p>
            <a:endParaRPr lang="en-US" sz="1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/>
              <a:t>Right-click and select </a:t>
            </a:r>
            <a:r>
              <a:rPr lang="en-US" sz="1400" b="1" dirty="0" smtClean="0"/>
              <a:t>Run as administrator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937442" y="3733799"/>
            <a:ext cx="2033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/>
              <a:t>Step 4</a:t>
            </a:r>
            <a:endParaRPr lang="en-US" sz="1600" u="sng" dirty="0" smtClean="0"/>
          </a:p>
          <a:p>
            <a:r>
              <a:rPr lang="en-US" sz="1600" dirty="0" smtClean="0"/>
              <a:t>Only for </a:t>
            </a:r>
            <a:r>
              <a:rPr lang="en-US" sz="1600" b="1" dirty="0" smtClean="0"/>
              <a:t>APAS/Mobile</a:t>
            </a:r>
            <a:endParaRPr lang="en-US" sz="1600" b="1" dirty="0"/>
          </a:p>
        </p:txBody>
      </p:sp>
      <p:sp>
        <p:nvSpPr>
          <p:cNvPr id="18" name="Right Arrow 17"/>
          <p:cNvSpPr/>
          <p:nvPr/>
        </p:nvSpPr>
        <p:spPr>
          <a:xfrm>
            <a:off x="3592332" y="2285999"/>
            <a:ext cx="1219200" cy="22860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3592332" y="4648200"/>
            <a:ext cx="1219200" cy="22860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:\temp\APAS\APAS-00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700" y="1303421"/>
            <a:ext cx="2814149" cy="237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temp\APAS\APAS-001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4375"/>
            <a:ext cx="2694484" cy="224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temp\APAS\APAS-000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755" y="2057400"/>
            <a:ext cx="179803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temp\APAS\APAS-000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135" y="1807715"/>
            <a:ext cx="1788836" cy="136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temp\APAS\APAS-001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054" y="1580442"/>
            <a:ext cx="1797891" cy="13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319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</TotalTime>
  <Words>202</Words>
  <Application>Microsoft Office PowerPoint</Application>
  <PresentationFormat>On-screen Show (4:3)</PresentationFormat>
  <Paragraphs>66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APAS  Ariel Performance Analysis System</vt:lpstr>
      <vt:lpstr>APAS – Installation of System Software</vt:lpstr>
      <vt:lpstr>APAS – Activate your License</vt:lpstr>
      <vt:lpstr>APAS – Set Custom High Speed Frame Rate</vt:lpstr>
      <vt:lpstr>APAS – Prerequisites APAS/Gait &amp; APAS/Renderer</vt:lpstr>
      <vt:lpstr>APAS – Prerequisites H.264/MPEG-4 AVC Video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APAS: Activate License</dc:title>
  <dc:creator>Ariel Dynamics Inc.</dc:creator>
  <cp:lastModifiedBy>Rudolf J.C. Buijs</cp:lastModifiedBy>
  <cp:revision>23</cp:revision>
  <dcterms:created xsi:type="dcterms:W3CDTF">2012-07-17T15:58:24Z</dcterms:created>
  <dcterms:modified xsi:type="dcterms:W3CDTF">2013-06-18T18:15:33Z</dcterms:modified>
</cp:coreProperties>
</file>